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25" r:id="rId3"/>
    <p:sldId id="323" r:id="rId4"/>
    <p:sldId id="259" r:id="rId5"/>
    <p:sldId id="288" r:id="rId6"/>
    <p:sldId id="289" r:id="rId7"/>
    <p:sldId id="324" r:id="rId8"/>
    <p:sldId id="290" r:id="rId9"/>
    <p:sldId id="292" r:id="rId10"/>
    <p:sldId id="268" r:id="rId11"/>
    <p:sldId id="294" r:id="rId12"/>
    <p:sldId id="269" r:id="rId13"/>
    <p:sldId id="315" r:id="rId14"/>
    <p:sldId id="316" r:id="rId15"/>
    <p:sldId id="322" r:id="rId16"/>
    <p:sldId id="432" r:id="rId17"/>
    <p:sldId id="478" r:id="rId18"/>
    <p:sldId id="262" r:id="rId19"/>
    <p:sldId id="261" r:id="rId20"/>
    <p:sldId id="314" r:id="rId21"/>
    <p:sldId id="479" r:id="rId22"/>
    <p:sldId id="480" r:id="rId23"/>
    <p:sldId id="317" r:id="rId24"/>
    <p:sldId id="318" r:id="rId25"/>
    <p:sldId id="481" r:id="rId26"/>
    <p:sldId id="332" r:id="rId27"/>
    <p:sldId id="327" r:id="rId28"/>
    <p:sldId id="328" r:id="rId29"/>
    <p:sldId id="329" r:id="rId30"/>
    <p:sldId id="319" r:id="rId31"/>
    <p:sldId id="331" r:id="rId32"/>
    <p:sldId id="341" r:id="rId33"/>
    <p:sldId id="350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B5E"/>
    <a:srgbClr val="1F81C8"/>
    <a:srgbClr val="DC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73004336143155"/>
          <c:y val="0.16225721603399951"/>
          <c:w val="0.7296369626311168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98-4D41-BA30-BEFE505BA7E9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98-4D41-BA30-BEFE505BA7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F2B5E"/>
                    </a:solidFill>
                    <a:latin typeface="Mont Regular" panose="00000700000000000000" pitchFamily="2" charset="0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rgbClr val="0F2B5E"/>
                    </a:solidFill>
                  </a:rPr>
                  <a:t>z</a:t>
                </a:r>
                <a:endParaRPr lang="ru-RU" dirty="0">
                  <a:solidFill>
                    <a:srgbClr val="0F2B5E"/>
                  </a:solidFill>
                </a:endParaRPr>
              </a:p>
            </c:rich>
          </c:tx>
          <c:layout>
            <c:manualLayout>
              <c:xMode val="edge"/>
              <c:yMode val="edge"/>
              <c:x val="0.92469701648996139"/>
              <c:y val="0.682301442990847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F2B5E"/>
                  </a:solidFill>
                  <a:latin typeface="Mont Regular" panose="00000700000000000000" pitchFamily="2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Mont Regular" panose="00000700000000000000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583139659953101E-2"/>
          <c:y val="0.33439086343901614"/>
          <c:w val="0.65432980432059917"/>
          <c:h val="0.5062106497025111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ReLU(z)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Лист1!$B$2:$B$73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0F2-4EFE-9088-351404D9961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ReLU'(z)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Лист1!$C$2:$C$73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0F2-4EFE-9088-351404D99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0341472"/>
        <c:axId val="670343120"/>
      </c:scatterChart>
      <c:valAx>
        <c:axId val="670341472"/>
        <c:scaling>
          <c:orientation val="minMax"/>
          <c:max val="2"/>
          <c:min val="-2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13479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ln>
                  <a:noFill/>
                </a:ln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3120"/>
        <c:crosses val="autoZero"/>
        <c:crossBetween val="midCat"/>
      </c:valAx>
      <c:valAx>
        <c:axId val="670343120"/>
        <c:scaling>
          <c:orientation val="minMax"/>
          <c:max val="2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1472"/>
        <c:crosses val="autoZero"/>
        <c:crossBetween val="midCat"/>
        <c:majorUnit val="0.5"/>
        <c:minorUnit val="0.2"/>
      </c:valAx>
      <c:spPr>
        <a:noFill/>
        <a:ln>
          <a:solidFill>
            <a:srgbClr val="0F2B5E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EE514-B25D-4C83-8BBC-E098F1A4D3A5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9EA91-D764-464B-812F-9F9BEC13FB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3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0105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5521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714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570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363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7303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EA91-D764-464B-812F-9F9BEC13FBE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19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9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68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85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14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6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9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5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0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2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73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0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5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F2B5E"/>
                </a:solidFill>
                <a:latin typeface="Mont SemiBold Italic"/>
                <a:cs typeface="+mn-cs"/>
              </a:rPr>
              <a:t>Подходы построения нейронных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29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566" y="2670"/>
            <a:ext cx="10668000" cy="1437863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Принцип работы нейронных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38961" y="961799"/>
                <a:ext cx="8045607" cy="5688632"/>
              </a:xfrm>
            </p:spPr>
            <p:txBody>
              <a:bodyPr>
                <a:noAutofit/>
              </a:bodyPr>
              <a:lstStyle/>
              <a:p>
                <a:pPr marL="342900" indent="-342900"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Нейроны представляют структуру типа граф, имеющий в качестве узлов нелинейные функции</a:t>
                </a:r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– </a:t>
                </a:r>
                <a:r>
                  <a:rPr lang="ru-RU" sz="20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функции активации</a:t>
                </a:r>
              </a:p>
              <a:p>
                <a:pPr marL="342900" indent="-342900"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Функции преобразуют взвешенную сумму  поступающих на них данных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𝑤𝑥</m:t>
                          </m:r>
                        </m:e>
                      </m:d>
                      <m:r>
                        <a:rPr lang="ru-RU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>
                  <a:buNone/>
                  <a:defRPr/>
                </a:pPr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>
                  <a:buNone/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вектора входных данных и весовых коэффициентов</a:t>
                </a:r>
                <a14:m>
                  <m:oMath xmlns:m="http://schemas.openxmlformats.org/officeDocument/2006/math">
                    <m:r>
                      <a:rPr lang="ru-RU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– 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нелинейная функция</a:t>
                </a:r>
              </a:p>
              <a:p>
                <a:pPr>
                  <a:defRPr/>
                </a:pPr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>
                  <a:defRPr/>
                </a:pPr>
                <a:r>
                  <a:rPr lang="en-US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Так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им образом, каждый узел (персептрон) – это нелинейная регрессия.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38961" y="961799"/>
                <a:ext cx="8045607" cy="5688632"/>
              </a:xfrm>
              <a:blipFill>
                <a:blip r:embed="rId2"/>
                <a:stretch>
                  <a:fillRect l="-630" t="-891" r="-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0E822ADF-E667-7243-BB1D-98A21E9AF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65"/>
          <a:stretch/>
        </p:blipFill>
        <p:spPr bwMode="auto">
          <a:xfrm>
            <a:off x="2068217" y="5156744"/>
            <a:ext cx="5549898" cy="1437863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135310-1EF7-054B-BC71-04F6FC152F75}"/>
              </a:ext>
            </a:extLst>
          </p:cNvPr>
          <p:cNvGrpSpPr/>
          <p:nvPr/>
        </p:nvGrpSpPr>
        <p:grpSpPr>
          <a:xfrm>
            <a:off x="8348744" y="1440533"/>
            <a:ext cx="3556000" cy="3278777"/>
            <a:chOff x="8001871" y="2560015"/>
            <a:chExt cx="3556000" cy="3278777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21306A-DBEB-9E45-AFBA-C7E3729658F7}"/>
                </a:ext>
              </a:extLst>
            </p:cNvPr>
            <p:cNvSpPr/>
            <p:nvPr/>
          </p:nvSpPr>
          <p:spPr>
            <a:xfrm>
              <a:off x="8001871" y="2560015"/>
              <a:ext cx="3556000" cy="3278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06D1AE22-E0FA-E240-B428-D2F2CBE2BE2D}"/>
                </a:ext>
              </a:extLst>
            </p:cNvPr>
            <p:cNvSpPr/>
            <p:nvPr/>
          </p:nvSpPr>
          <p:spPr>
            <a:xfrm>
              <a:off x="8526598" y="5219729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0488A68-C93D-BF4F-A1E1-B20C5A356ABF}"/>
                </a:ext>
              </a:extLst>
            </p:cNvPr>
            <p:cNvSpPr/>
            <p:nvPr/>
          </p:nvSpPr>
          <p:spPr>
            <a:xfrm>
              <a:off x="8520724" y="473238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253D0E57-975F-A742-B465-E8423FCE10BA}"/>
                </a:ext>
              </a:extLst>
            </p:cNvPr>
            <p:cNvSpPr/>
            <p:nvPr/>
          </p:nvSpPr>
          <p:spPr>
            <a:xfrm>
              <a:off x="8526598" y="4246260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5B911CA-5B6B-FE43-82E3-697DA323625A}"/>
                </a:ext>
              </a:extLst>
            </p:cNvPr>
            <p:cNvSpPr/>
            <p:nvPr/>
          </p:nvSpPr>
          <p:spPr>
            <a:xfrm>
              <a:off x="8520723" y="3789318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DD21CB7A-850E-B941-A220-895ACDE6E4AF}"/>
                </a:ext>
              </a:extLst>
            </p:cNvPr>
            <p:cNvSpPr/>
            <p:nvPr/>
          </p:nvSpPr>
          <p:spPr>
            <a:xfrm>
              <a:off x="8520723" y="2816292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D672316-B3E7-2A45-84E3-69C77607C12F}"/>
                </a:ext>
              </a:extLst>
            </p:cNvPr>
            <p:cNvSpPr/>
            <p:nvPr/>
          </p:nvSpPr>
          <p:spPr>
            <a:xfrm>
              <a:off x="916512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4EDFE64C-7BD7-9344-9211-48990A406EB6}"/>
                </a:ext>
              </a:extLst>
            </p:cNvPr>
            <p:cNvSpPr/>
            <p:nvPr/>
          </p:nvSpPr>
          <p:spPr>
            <a:xfrm>
              <a:off x="917099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0A67FE7F-FDBF-FB47-970E-B9B9EBE6C833}"/>
                </a:ext>
              </a:extLst>
            </p:cNvPr>
            <p:cNvSpPr/>
            <p:nvPr/>
          </p:nvSpPr>
          <p:spPr>
            <a:xfrm>
              <a:off x="916512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7C012398-4D33-0947-A3E8-CC33EAE9E3C8}"/>
                </a:ext>
              </a:extLst>
            </p:cNvPr>
            <p:cNvSpPr/>
            <p:nvPr/>
          </p:nvSpPr>
          <p:spPr>
            <a:xfrm>
              <a:off x="916512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69E19749-4519-4B42-A5A3-0ED37DC268A6}"/>
                </a:ext>
              </a:extLst>
            </p:cNvPr>
            <p:cNvSpPr/>
            <p:nvPr/>
          </p:nvSpPr>
          <p:spPr>
            <a:xfrm>
              <a:off x="987378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36151D1-D6E5-D94D-8FF4-0785204A9E3F}"/>
                </a:ext>
              </a:extLst>
            </p:cNvPr>
            <p:cNvSpPr/>
            <p:nvPr/>
          </p:nvSpPr>
          <p:spPr>
            <a:xfrm>
              <a:off x="987965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D21F6B20-ED34-F74E-B634-94C04304F8EF}"/>
                </a:ext>
              </a:extLst>
            </p:cNvPr>
            <p:cNvSpPr/>
            <p:nvPr/>
          </p:nvSpPr>
          <p:spPr>
            <a:xfrm>
              <a:off x="987378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3A1E95E-ED6D-3A45-BDAF-2DD916D916C4}"/>
                </a:ext>
              </a:extLst>
            </p:cNvPr>
            <p:cNvSpPr/>
            <p:nvPr/>
          </p:nvSpPr>
          <p:spPr>
            <a:xfrm>
              <a:off x="987378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5A4D6ADC-2210-154B-8E41-464475AE2320}"/>
                </a:ext>
              </a:extLst>
            </p:cNvPr>
            <p:cNvSpPr/>
            <p:nvPr/>
          </p:nvSpPr>
          <p:spPr>
            <a:xfrm>
              <a:off x="10537116" y="3944102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D219B5F-0B3A-1E4A-947C-36E2803CD1BF}"/>
                </a:ext>
              </a:extLst>
            </p:cNvPr>
            <p:cNvSpPr/>
            <p:nvPr/>
          </p:nvSpPr>
          <p:spPr>
            <a:xfrm>
              <a:off x="10537117" y="3414018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BB62D238-7A86-D847-860F-8AFE2E358B1E}"/>
                </a:ext>
              </a:extLst>
            </p:cNvPr>
            <p:cNvSpPr/>
            <p:nvPr/>
          </p:nvSpPr>
          <p:spPr>
            <a:xfrm>
              <a:off x="10545689" y="4474186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8FDFE8CF-EA92-E74C-B25B-EF56D9A62245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9565466" y="3549251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590C70AB-8FF2-AF41-93B5-8251C0587267}"/>
                </a:ext>
              </a:extLst>
            </p:cNvPr>
            <p:cNvCxnSpPr/>
            <p:nvPr/>
          </p:nvCxnSpPr>
          <p:spPr>
            <a:xfrm>
              <a:off x="8907725" y="3566664"/>
              <a:ext cx="292966" cy="3117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CF5C4F0A-C150-5C46-BD62-CA8C9AAEDE85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915800" y="4519984"/>
              <a:ext cx="249323" cy="3886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BDC0F6F6-1F2C-DC4D-8A3A-4109AA45765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8910663" y="4059988"/>
              <a:ext cx="260334" cy="3625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2557102C-8DCD-B745-B30B-C3F148C44C6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8945061" y="4908668"/>
              <a:ext cx="220062" cy="500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125A23CD-BD91-5A41-BC97-51F2DB4B2AC0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25934" y="4568112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EA4EA6CA-2890-E243-9BD4-12BFCD91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8329" y="4111170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94DADCD-3398-6847-92AA-F5D30B64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560" y="3624487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DEDB135-F20F-7046-AA89-33F7D9508766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48516" y="4568112"/>
              <a:ext cx="282778" cy="8205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68CFD3EC-6106-3144-BFF8-77565BAB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431" y="3931848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F81EE092-DCD8-BA4C-8AC7-C9A3DC925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116" y="3441834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4248D20C-0AAC-1940-B10F-08D2B923442B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8920037" y="3106297"/>
              <a:ext cx="305382" cy="7137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A172131B-9DF0-C840-A59D-6E1E417C495D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890318" y="3636677"/>
              <a:ext cx="340976" cy="6402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52D1F11F-2922-424C-8DBB-1D39D6D84CB0}"/>
                </a:ext>
              </a:extLst>
            </p:cNvPr>
            <p:cNvSpPr/>
            <p:nvPr/>
          </p:nvSpPr>
          <p:spPr>
            <a:xfrm>
              <a:off x="8520724" y="330319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D27602D7-434F-1E48-A590-9B76B957990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8938329" y="4032869"/>
              <a:ext cx="241497" cy="13927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1F3849E0-07A3-1748-95B8-E9215B3A538B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915800" y="3134184"/>
              <a:ext cx="315494" cy="1142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0822A2DF-160E-CE46-A7F6-1C2E8F88ED8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871103" y="4138650"/>
              <a:ext cx="294020" cy="7700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255CACFB-3CA4-2442-B6A8-CB7D7A86B8BB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 flipV="1">
              <a:off x="8907727" y="3134186"/>
              <a:ext cx="257396" cy="17744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F9510CE5-841B-4548-8F50-7BA42A9F8C1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9560138" y="4047837"/>
              <a:ext cx="319519" cy="3747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BF39854C-9003-8940-9802-0EAD4E5FE3DE}"/>
                </a:ext>
              </a:extLst>
            </p:cNvPr>
            <p:cNvCxnSpPr>
              <a:cxnSpLocks/>
            </p:cNvCxnSpPr>
            <p:nvPr/>
          </p:nvCxnSpPr>
          <p:spPr>
            <a:xfrm>
              <a:off x="9563850" y="4509246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ADA36B40-19CF-FC47-9C8C-6A73890F5248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3" y="3479478"/>
              <a:ext cx="296930" cy="79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93A1918A-397A-784E-BFD4-C67874F48BF8}"/>
                </a:ext>
              </a:extLst>
            </p:cNvPr>
            <p:cNvCxnSpPr>
              <a:cxnSpLocks/>
            </p:cNvCxnSpPr>
            <p:nvPr/>
          </p:nvCxnSpPr>
          <p:spPr>
            <a:xfrm>
              <a:off x="9564846" y="400956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E94CB630-3EF2-D34B-B187-57C89F96E19F}"/>
                </a:ext>
              </a:extLst>
            </p:cNvPr>
            <p:cNvCxnSpPr>
              <a:cxnSpLocks/>
            </p:cNvCxnSpPr>
            <p:nvPr/>
          </p:nvCxnSpPr>
          <p:spPr>
            <a:xfrm>
              <a:off x="9574586" y="493872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38CAE4D8-8DA0-9F45-A292-C9ADEC765EB0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9563850" y="4422544"/>
              <a:ext cx="315807" cy="569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472CC3F8-E5FA-F84C-AC9F-267576A27185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 flipV="1">
              <a:off x="9576854" y="4422544"/>
              <a:ext cx="302803" cy="48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E8501687-C1CA-9F43-B21E-56250009E2BA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 flipV="1">
              <a:off x="9582728" y="3479478"/>
              <a:ext cx="291055" cy="943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A7BCE6AC-5079-9840-B7C7-0AF9E3C202BD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65969" y="3479478"/>
              <a:ext cx="307814" cy="5379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C5483087-DD2E-FB4E-A32C-DC8283686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51" y="4111170"/>
              <a:ext cx="351352" cy="797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0AC6C84-E46F-5B41-8288-DAEFEC09C37E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 flipV="1">
              <a:off x="9566765" y="3551842"/>
              <a:ext cx="307018" cy="13568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F245DD85-3383-4748-B8B8-59520A41A472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10274452" y="4680052"/>
              <a:ext cx="271237" cy="232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6716CEEF-CF07-444D-8418-176B2415F31E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10291388" y="4422544"/>
              <a:ext cx="266767" cy="2587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13A2223D-71F9-E741-8676-979FA3C95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3211" y="3761477"/>
              <a:ext cx="331534" cy="873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AB7BBF4D-9F50-B749-922F-41746ADC3377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 flipV="1">
              <a:off x="10285514" y="4149968"/>
              <a:ext cx="251602" cy="758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0B2A1AD3-8023-F240-8A32-36DD7223C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513" y="3749955"/>
              <a:ext cx="318114" cy="62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B3FA7D0-CF65-034F-843F-0D08F885D809}"/>
                </a:ext>
              </a:extLst>
            </p:cNvPr>
            <p:cNvCxnSpPr>
              <a:cxnSpLocks/>
              <a:stCxn id="31" idx="2"/>
              <a:endCxn id="26" idx="5"/>
            </p:cNvCxnSpPr>
            <p:nvPr/>
          </p:nvCxnSpPr>
          <p:spPr>
            <a:xfrm flipH="1" flipV="1">
              <a:off x="10225217" y="3625046"/>
              <a:ext cx="311899" cy="5249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51E319E-9D96-8447-9398-F9D640B5A1F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 flipV="1">
              <a:off x="10249169" y="4059668"/>
              <a:ext cx="296520" cy="6203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503E0512-12B2-6E46-BC95-56C830716D9C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 flipV="1">
              <a:off x="10285514" y="3755170"/>
              <a:ext cx="321865" cy="1153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B724B55A-1084-E346-B169-70001D258546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>
              <a:off x="10222086" y="3625648"/>
              <a:ext cx="375328" cy="1398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A80920AD-4BCF-1341-BA0B-54B1FCD4AF49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0240916" y="3641383"/>
              <a:ext cx="304773" cy="10386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6B034AF4-C83F-8742-A099-BDA6907F4E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10288128" y="4149968"/>
              <a:ext cx="248988" cy="2467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A2842D1-4AB8-5B4C-988A-873CCC52CE2D}"/>
                </a:ext>
              </a:extLst>
            </p:cNvPr>
            <p:cNvSpPr txBox="1"/>
            <p:nvPr/>
          </p:nvSpPr>
          <p:spPr>
            <a:xfrm>
              <a:off x="9060806" y="2734074"/>
              <a:ext cx="1634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Hidden layers</a:t>
              </a:r>
              <a:endParaRPr lang="ru-RU" sz="20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FFD6C7-5919-6B48-BF6F-D262887C5EA9}"/>
                </a:ext>
              </a:extLst>
            </p:cNvPr>
            <p:cNvSpPr txBox="1"/>
            <p:nvPr/>
          </p:nvSpPr>
          <p:spPr>
            <a:xfrm rot="5400000">
              <a:off x="10499125" y="4000285"/>
              <a:ext cx="1530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Output layer</a:t>
              </a:r>
              <a:endParaRPr lang="ru-RU" sz="20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1DF998-1471-224D-B589-520253D725BB}"/>
                </a:ext>
              </a:extLst>
            </p:cNvPr>
            <p:cNvSpPr txBox="1"/>
            <p:nvPr/>
          </p:nvSpPr>
          <p:spPr>
            <a:xfrm rot="5400000">
              <a:off x="7615109" y="3971412"/>
              <a:ext cx="1337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Input layer</a:t>
              </a:r>
              <a:endParaRPr lang="ru-RU" sz="2000" b="1" dirty="0"/>
            </a:p>
          </p:txBody>
        </p: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0D9CD78F-E718-8344-9F19-7B633F41EA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5934" y="3116550"/>
              <a:ext cx="236970" cy="341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0D068B1F-C2FF-A845-B9D2-2F569095B61A}"/>
                </a:ext>
              </a:extLst>
            </p:cNvPr>
            <p:cNvCxnSpPr>
              <a:cxnSpLocks/>
              <a:stCxn id="15" idx="6"/>
              <a:endCxn id="21" idx="2"/>
            </p:cNvCxnSpPr>
            <p:nvPr/>
          </p:nvCxnSpPr>
          <p:spPr>
            <a:xfrm flipV="1">
              <a:off x="8932455" y="3479478"/>
              <a:ext cx="232668" cy="295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CF743A35-E55C-2E4F-93A9-7BFC2B5AA0C9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4" y="3479478"/>
              <a:ext cx="296929" cy="14060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C56209C0-9869-5F4E-83F3-4715AA0055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10281432" y="3989516"/>
              <a:ext cx="255684" cy="1604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1863634" y="5033466"/>
            <a:ext cx="5959064" cy="156114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32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346646"/>
            <a:ext cx="8229600" cy="634082"/>
          </a:xfrm>
        </p:spPr>
        <p:txBody>
          <a:bodyPr>
            <a:normAutofit fontScale="90000"/>
          </a:bodyPr>
          <a:lstStyle/>
          <a:p>
            <a:pPr lvl="3"/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Функция активации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2479" y="1080027"/>
            <a:ext cx="109902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Функция активации — это способ симуляции нелинейного поведения персептрона</a:t>
            </a: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D396A4E5-77B8-425C-8F28-8BDF40E379F3}"/>
              </a:ext>
            </a:extLst>
          </p:cNvPr>
          <p:cNvGraphicFramePr>
            <a:graphicFrameLocks/>
          </p:cNvGraphicFramePr>
          <p:nvPr/>
        </p:nvGraphicFramePr>
        <p:xfrm>
          <a:off x="342197" y="1527793"/>
          <a:ext cx="5452772" cy="231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80BB245-68C0-4790-9D84-CD27233B4817}"/>
              </a:ext>
            </a:extLst>
          </p:cNvPr>
          <p:cNvSpPr txBox="1"/>
          <p:nvPr/>
        </p:nvSpPr>
        <p:spPr bwMode="auto">
          <a:xfrm>
            <a:off x="-178528" y="3675558"/>
            <a:ext cx="6966892" cy="339887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>
            <a:defPPr>
              <a:defRPr lang="ru-RU"/>
            </a:defPPr>
            <a:lvl1pPr algn="ctr">
              <a:defRPr sz="120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ru-RU" sz="1200" dirty="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rPr>
              <a:t>Логистическая функция и ее производная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6943509-55C6-4635-AA9D-A1D6C293FEAB}"/>
              </a:ext>
            </a:extLst>
          </p:cNvPr>
          <p:cNvGrpSpPr/>
          <p:nvPr/>
        </p:nvGrpSpPr>
        <p:grpSpPr>
          <a:xfrm>
            <a:off x="5509198" y="2156556"/>
            <a:ext cx="1861639" cy="794769"/>
            <a:chOff x="5782402" y="4066231"/>
            <a:chExt cx="1861639" cy="794769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CF2EC815-FB2F-424D-B8FC-0400E8027375}"/>
                </a:ext>
              </a:extLst>
            </p:cNvPr>
            <p:cNvGrpSpPr/>
            <p:nvPr/>
          </p:nvGrpSpPr>
          <p:grpSpPr>
            <a:xfrm>
              <a:off x="5782402" y="4066231"/>
              <a:ext cx="1861639" cy="794769"/>
              <a:chOff x="9229377" y="4353909"/>
              <a:chExt cx="1713195" cy="731395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F58FCC9-9129-4F22-B981-2FFF7EEDF9A6}"/>
                  </a:ext>
                </a:extLst>
              </p:cNvPr>
              <p:cNvSpPr/>
              <p:nvPr/>
            </p:nvSpPr>
            <p:spPr>
              <a:xfrm>
                <a:off x="9229377" y="4353909"/>
                <a:ext cx="1061546" cy="731395"/>
              </a:xfrm>
              <a:prstGeom prst="rect">
                <a:avLst/>
              </a:prstGeom>
              <a:ln>
                <a:solidFill>
                  <a:srgbClr val="0F2B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05B640B4-F718-4C54-86FB-4ACFCB9F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614042"/>
                <a:ext cx="471048" cy="0"/>
              </a:xfrm>
              <a:prstGeom prst="line">
                <a:avLst/>
              </a:prstGeom>
              <a:ln w="28575">
                <a:solidFill>
                  <a:srgbClr val="0F2B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7951F8DB-A84B-4DDF-84B0-6A97A0ECE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866291"/>
                <a:ext cx="536028" cy="0"/>
              </a:xfrm>
              <a:prstGeom prst="line">
                <a:avLst/>
              </a:prstGeom>
              <a:ln w="28575">
                <a:solidFill>
                  <a:srgbClr val="C0003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A08F5-260A-469B-B5EF-9BC01CB415C3}"/>
                </a:ext>
              </a:extLst>
            </p:cNvPr>
            <p:cNvSpPr txBox="1"/>
            <p:nvPr/>
          </p:nvSpPr>
          <p:spPr>
            <a:xfrm>
              <a:off x="5875283" y="4147141"/>
              <a:ext cx="105014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sigma(z)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sigma’(z)</a:t>
              </a:r>
            </a:p>
          </p:txBody>
        </p:sp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DBEE0DC-9BC9-450E-A1D3-BA677E2FD8F3}"/>
              </a:ext>
            </a:extLst>
          </p:cNvPr>
          <p:cNvSpPr/>
          <p:nvPr/>
        </p:nvSpPr>
        <p:spPr bwMode="auto">
          <a:xfrm>
            <a:off x="5528648" y="5249566"/>
            <a:ext cx="1153526" cy="794769"/>
          </a:xfrm>
          <a:prstGeom prst="rect">
            <a:avLst/>
          </a:prstGeom>
          <a:ln>
            <a:solidFill>
              <a:srgbClr val="0F2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6719B31-C03B-45B2-95F4-0D677C6A90F2}"/>
              </a:ext>
            </a:extLst>
          </p:cNvPr>
          <p:cNvCxnSpPr>
            <a:cxnSpLocks/>
          </p:cNvCxnSpPr>
          <p:nvPr/>
        </p:nvCxnSpPr>
        <p:spPr bwMode="auto">
          <a:xfrm>
            <a:off x="6801924" y="5740614"/>
            <a:ext cx="582474" cy="0"/>
          </a:xfrm>
          <a:prstGeom prst="line">
            <a:avLst/>
          </a:prstGeom>
          <a:ln w="28575">
            <a:solidFill>
              <a:srgbClr val="C0003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Диаграмма 28">
            <a:extLst>
              <a:ext uri="{FF2B5EF4-FFF2-40B4-BE49-F238E27FC236}">
                <a16:creationId xmlns:a16="http://schemas.microsoft.com/office/drawing/2014/main" id="{F1D26C03-2FB4-48EA-8D95-26A2020B2B99}"/>
              </a:ext>
            </a:extLst>
          </p:cNvPr>
          <p:cNvGraphicFramePr>
            <a:graphicFrameLocks/>
          </p:cNvGraphicFramePr>
          <p:nvPr/>
        </p:nvGraphicFramePr>
        <p:xfrm>
          <a:off x="727461" y="4184276"/>
          <a:ext cx="6061752" cy="256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D81C87B-361F-4FCE-B3FE-E295618E1019}"/>
              </a:ext>
            </a:extLst>
          </p:cNvPr>
          <p:cNvSpPr txBox="1"/>
          <p:nvPr/>
        </p:nvSpPr>
        <p:spPr bwMode="auto">
          <a:xfrm>
            <a:off x="5590836" y="5310027"/>
            <a:ext cx="1050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(z)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’(z)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D99E2C7-C046-4AB2-9161-89A061D28845}"/>
              </a:ext>
            </a:extLst>
          </p:cNvPr>
          <p:cNvCxnSpPr>
            <a:cxnSpLocks/>
          </p:cNvCxnSpPr>
          <p:nvPr/>
        </p:nvCxnSpPr>
        <p:spPr bwMode="auto">
          <a:xfrm>
            <a:off x="6801927" y="5466509"/>
            <a:ext cx="511864" cy="0"/>
          </a:xfrm>
          <a:prstGeom prst="line">
            <a:avLst/>
          </a:prstGeom>
          <a:ln w="28575">
            <a:solidFill>
              <a:srgbClr val="0F2B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buClr>
                    <a:schemeClr val="accent1"/>
                  </a:buClr>
                </a:pP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Сигмоид</a:t>
                </a:r>
                <a:r>
                  <a:rPr lang="ru-RU" sz="22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(логистическая функция):</a:t>
                </a:r>
              </a:p>
              <a:p>
                <a:pPr marL="0" lvl="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b="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2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  <a:blipFill>
                <a:blip r:embed="rId5"/>
                <a:stretch>
                  <a:fillRect l="-270" t="-4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spcAft>
                    <a:spcPts val="2800"/>
                  </a:spcAft>
                  <a:buClr>
                    <a:schemeClr val="accent1"/>
                  </a:buClr>
                  <a:tabLst>
                    <a:tab pos="447675" algn="l"/>
                  </a:tabLst>
                </a:pPr>
                <a:r>
                  <a:rPr lang="en-US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По</a:t>
                </a: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лулинейная</a:t>
                </a: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 функция </a:t>
                </a:r>
                <a:r>
                  <a:rPr lang="en-US" sz="2200" dirty="0">
                    <a:latin typeface="Mont Regular" panose="00000700000000000000" pitchFamily="2" charset="0"/>
                  </a:rPr>
                  <a:t>(</a:t>
                </a:r>
                <a:r>
                  <a:rPr lang="en-US" sz="2200" dirty="0" err="1">
                    <a:latin typeface="Mont Regular" panose="00000700000000000000" pitchFamily="2" charset="0"/>
                  </a:rPr>
                  <a:t>ReLU</a:t>
                </a:r>
                <a:r>
                  <a:rPr lang="en-US" sz="2200" dirty="0">
                    <a:latin typeface="Mont Regular" panose="00000700000000000000" pitchFamily="2" charset="0"/>
                  </a:rPr>
                  <a:t>):</a:t>
                </a:r>
              </a:p>
              <a:p>
                <a:pPr marL="265113" lvl="3" indent="-26511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eLU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0" lvl="3">
                  <a:buClr>
                    <a:schemeClr val="accent1"/>
                  </a:buClr>
                </a:pPr>
                <a:endParaRPr lang="ru-RU" sz="24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265113" lvl="3" indent="-265113">
                  <a:buClr>
                    <a:schemeClr val="accent1"/>
                  </a:buClr>
                </a:pPr>
                <a:endParaRPr lang="en-US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  <a:blipFill>
                <a:blip r:embed="rId6"/>
                <a:stretch>
                  <a:fillRect l="-284" r="-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79268" y="1804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F2B5E"/>
                </a:solidFill>
                <a:latin typeface="Mont SemiBold Italic"/>
                <a:cs typeface="+mn-cs"/>
              </a:rPr>
              <a:t>Структура  Нейронной Сети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F8AD75-53C7-40C8-A4DA-743E512B76F0}"/>
              </a:ext>
            </a:extLst>
          </p:cNvPr>
          <p:cNvSpPr txBox="1"/>
          <p:nvPr/>
        </p:nvSpPr>
        <p:spPr>
          <a:xfrm>
            <a:off x="10632555" y="2280349"/>
            <a:ext cx="3321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3086981" y="3034468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784</a:t>
            </a:r>
            <a:endParaRPr lang="ru-RU" sz="2800" dirty="0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97591" y="1775282"/>
            <a:ext cx="1775998" cy="180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3713908" y="2608349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97590" y="3731280"/>
            <a:ext cx="1775998" cy="180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97590" y="5490376"/>
            <a:ext cx="1775998" cy="180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C6D141-A15F-4B7F-8F4B-922443EC440D}"/>
              </a:ext>
            </a:extLst>
          </p:cNvPr>
          <p:cNvSpPr txBox="1"/>
          <p:nvPr/>
        </p:nvSpPr>
        <p:spPr>
          <a:xfrm>
            <a:off x="2443249" y="6408799"/>
            <a:ext cx="23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Входной Слой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AF58C9-FEBE-4AD6-8828-334B00F18D47}"/>
              </a:ext>
            </a:extLst>
          </p:cNvPr>
          <p:cNvSpPr txBox="1"/>
          <p:nvPr/>
        </p:nvSpPr>
        <p:spPr>
          <a:xfrm>
            <a:off x="6464757" y="6211453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Скрытый Слой</a:t>
            </a:r>
            <a:r>
              <a:rPr lang="en-US" sz="2800" dirty="0"/>
              <a:t>(-</a:t>
            </a:r>
            <a:r>
              <a:rPr lang="ru-RU" sz="2800" dirty="0"/>
              <a:t>и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74ABCEE-E1C0-4600-B2F4-4CC6E38813B7}"/>
              </a:ext>
            </a:extLst>
          </p:cNvPr>
          <p:cNvSpPr txBox="1"/>
          <p:nvPr/>
        </p:nvSpPr>
        <p:spPr>
          <a:xfrm>
            <a:off x="9337204" y="5412968"/>
            <a:ext cx="2562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Выходной Слой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059C699-D368-4A84-908D-7CA5867D5892}"/>
              </a:ext>
            </a:extLst>
          </p:cNvPr>
          <p:cNvSpPr txBox="1"/>
          <p:nvPr/>
        </p:nvSpPr>
        <p:spPr>
          <a:xfrm>
            <a:off x="6570132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CB8C0B-E522-4FE2-B712-46B0AA88E619}"/>
              </a:ext>
            </a:extLst>
          </p:cNvPr>
          <p:cNvSpPr txBox="1"/>
          <p:nvPr/>
        </p:nvSpPr>
        <p:spPr>
          <a:xfrm>
            <a:off x="8302746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B5D9AF-7F7D-4F83-B777-F6656819893B}"/>
              </a:ext>
            </a:extLst>
          </p:cNvPr>
          <p:cNvSpPr txBox="1"/>
          <p:nvPr/>
        </p:nvSpPr>
        <p:spPr>
          <a:xfrm>
            <a:off x="10469909" y="179870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1789B-7BD3-446B-A964-860A244D3E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38736" t="7623" r="26966" b="21458"/>
          <a:stretch/>
        </p:blipFill>
        <p:spPr>
          <a:xfrm>
            <a:off x="4690147" y="752078"/>
            <a:ext cx="6008263" cy="6322535"/>
          </a:xfrm>
          <a:prstGeom prst="rect">
            <a:avLst/>
          </a:prstGeom>
        </p:spPr>
      </p:pic>
      <p:sp>
        <p:nvSpPr>
          <p:cNvPr id="107" name="Овал 106">
            <a:extLst>
              <a:ext uri="{FF2B5EF4-FFF2-40B4-BE49-F238E27FC236}">
                <a16:creationId xmlns:a16="http://schemas.microsoft.com/office/drawing/2014/main" id="{4C154DD2-EB99-4F38-BFBE-4488EDBD047B}"/>
              </a:ext>
            </a:extLst>
          </p:cNvPr>
          <p:cNvSpPr/>
          <p:nvPr/>
        </p:nvSpPr>
        <p:spPr>
          <a:xfrm>
            <a:off x="4452305" y="715533"/>
            <a:ext cx="180000" cy="180000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CC34F757-6671-4FAD-84AB-BBF40F14931D}"/>
              </a:ext>
            </a:extLst>
          </p:cNvPr>
          <p:cNvSpPr/>
          <p:nvPr/>
        </p:nvSpPr>
        <p:spPr>
          <a:xfrm>
            <a:off x="6719207" y="2064105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714C422C-DDEE-4002-9B91-3C2A085FA80F}"/>
              </a:ext>
            </a:extLst>
          </p:cNvPr>
          <p:cNvSpPr/>
          <p:nvPr/>
        </p:nvSpPr>
        <p:spPr>
          <a:xfrm>
            <a:off x="8616858" y="2023928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BB4D2599-D830-4B74-9415-210283A4DC33}"/>
              </a:ext>
            </a:extLst>
          </p:cNvPr>
          <p:cNvSpPr/>
          <p:nvPr/>
        </p:nvSpPr>
        <p:spPr>
          <a:xfrm>
            <a:off x="10528357" y="2388121"/>
            <a:ext cx="180000" cy="180000"/>
          </a:xfrm>
          <a:prstGeom prst="ellipse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/>
        </p:nvGraphicFramePr>
        <p:xfrm>
          <a:off x="115190" y="2064105"/>
          <a:ext cx="2729440" cy="2965670"/>
        </p:xfrm>
        <a:graphic>
          <a:graphicData uri="http://schemas.openxmlformats.org/drawingml/2006/table">
            <a:tbl>
              <a:tblPr/>
              <a:tblGrid>
                <a:gridCol w="272944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FF5A86-A2E2-4A3C-A884-05C5046A23BD}"/>
              </a:ext>
            </a:extLst>
          </p:cNvPr>
          <p:cNvSpPr txBox="1"/>
          <p:nvPr/>
        </p:nvSpPr>
        <p:spPr>
          <a:xfrm>
            <a:off x="1123950" y="150070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E32F52-526A-4A6C-AE5C-E1317D78432E}"/>
              </a:ext>
            </a:extLst>
          </p:cNvPr>
          <p:cNvSpPr txBox="1"/>
          <p:nvPr/>
        </p:nvSpPr>
        <p:spPr>
          <a:xfrm>
            <a:off x="2892865" y="388121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2844630" y="1003616"/>
            <a:ext cx="894921" cy="10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844630" y="5029775"/>
            <a:ext cx="895596" cy="137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0052 0.8912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00091 0.46481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00117 0.4708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013 0.3636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8" grpId="0"/>
      <p:bldP spid="101" grpId="0"/>
      <p:bldP spid="102" grpId="0"/>
      <p:bldP spid="103" grpId="0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06" grpId="0" animBg="1"/>
      <p:bldP spid="106" grpId="1" animBg="1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/>
              <a:t>1-мерная </a:t>
            </a:r>
            <a:r>
              <a:rPr lang="ru-RU" sz="4000" b="1" dirty="0" err="1"/>
              <a:t>сверточная</a:t>
            </a:r>
            <a:r>
              <a:rPr lang="ru-RU" sz="4000" b="1" dirty="0"/>
              <a:t> нейронная сеть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Самый популярный подход в применении нейронных сетей к временным рядам - ​​это сверточные сети.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 Во многих случаях необходима только одномерная свертка (из-за одномерного представления временных рядов). 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В 1d свертку можно описать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ru-RU" sz="2000" dirty="0"/>
                  <a:t>где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- матрица весов,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это размер ядра.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это так называемая матрица свертки или запаздывания входных данных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размер ввода,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Пример 1-мерной свертки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pic>
        <p:nvPicPr>
          <p:cNvPr id="2050" name="Picture 2" descr="Simple 1D convolutional neural network (CNN) architecture with two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825626"/>
            <a:ext cx="5356225" cy="46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class Damage Identification in a Full-Scale Bridge Using Optimally  Tuned One-Dimensional Convolutional Neural Network | Journal of Computing  in Civil Engineering | Vol 36, No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44" y="2591407"/>
            <a:ext cx="585216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23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/>
              <a:t>1-мерная </a:t>
            </a:r>
            <a:r>
              <a:rPr lang="ru-RU" sz="4000" b="1" dirty="0" err="1"/>
              <a:t>сверточная</a:t>
            </a:r>
            <a:r>
              <a:rPr lang="ru-RU" sz="4000" b="1" dirty="0"/>
              <a:t> нейронная сеть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Помимо 1d свертки, </a:t>
            </a:r>
            <a:r>
              <a:rPr lang="en-US" sz="2000" dirty="0" err="1"/>
              <a:t>также</a:t>
            </a:r>
            <a:r>
              <a:rPr lang="en-US" sz="2000" dirty="0"/>
              <a:t> 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en-US" sz="2000" b="1" dirty="0"/>
              <a:t>1-d пул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</a:rPr>
              <a:t>Помимо 1d свертки, </a:t>
            </a:r>
            <a:r>
              <a:rPr lang="en-US" dirty="0" err="1">
                <a:solidFill>
                  <a:srgbClr val="000000"/>
                </a:solidFill>
              </a:rPr>
              <a:t>также</a:t>
            </a:r>
            <a:r>
              <a:rPr lang="en-US" dirty="0">
                <a:solidFill>
                  <a:srgbClr val="000000"/>
                </a:solidFill>
              </a:rPr>
              <a:t> может быть </a:t>
            </a:r>
            <a:r>
              <a:rPr lang="en-US" b="1" dirty="0">
                <a:solidFill>
                  <a:srgbClr val="000000"/>
                </a:solidFill>
              </a:rPr>
              <a:t>глобальный пул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Средний глобальный пул</a:t>
            </a:r>
            <a:r>
              <a:rPr lang="en-US" dirty="0">
                <a:solidFill>
                  <a:srgbClr val="000000"/>
                </a:solidFill>
              </a:rPr>
              <a:t> используется везде в 1d-cnn, однако вы можете попробовать использовать в качестве </a:t>
            </a:r>
            <a:r>
              <a:rPr lang="en-US" dirty="0" err="1">
                <a:solidFill>
                  <a:srgbClr val="000000"/>
                </a:solidFill>
              </a:rPr>
              <a:t>глобального</a:t>
            </a:r>
            <a:r>
              <a:rPr lang="en-US" dirty="0">
                <a:solidFill>
                  <a:srgbClr val="000000"/>
                </a:solidFill>
              </a:rPr>
              <a:t> -</a:t>
            </a:r>
            <a:r>
              <a:rPr lang="en-US" dirty="0" err="1">
                <a:solidFill>
                  <a:srgbClr val="000000"/>
                </a:solidFill>
              </a:rPr>
              <a:t>максимальн</a:t>
            </a:r>
            <a:r>
              <a:rPr lang="ru-RU" dirty="0" err="1">
                <a:solidFill>
                  <a:srgbClr val="000000"/>
                </a:solidFill>
              </a:rPr>
              <a:t>ый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пул</a:t>
            </a:r>
            <a:r>
              <a:rPr lang="ru-RU" dirty="0" err="1">
                <a:solidFill>
                  <a:srgbClr val="000000"/>
                </a:solidFill>
              </a:rPr>
              <a:t>инг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ru-RU" dirty="0">
                <a:solidFill>
                  <a:srgbClr val="000000"/>
                </a:solidFill>
              </a:rPr>
              <a:t>или</a:t>
            </a:r>
            <a:r>
              <a:rPr lang="en-US" dirty="0">
                <a:solidFill>
                  <a:srgbClr val="000000"/>
                </a:solidFill>
              </a:rPr>
              <a:t> flatten и другие слои вместо них.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Пример глобального среднего пула (альтернатива сглаженному слою).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9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/>
              <a:t>Сверточная</a:t>
            </a:r>
            <a:r>
              <a:rPr lang="ru-RU" sz="4800" b="1" dirty="0"/>
              <a:t> нейронная сеть</a:t>
            </a:r>
            <a:r>
              <a:rPr lang="en-US" sz="4800" b="1" dirty="0"/>
              <a:t> (CNN)</a:t>
            </a:r>
            <a:r>
              <a:rPr lang="ru-RU" sz="4800" b="1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1670" y="1152713"/>
            <a:ext cx="11187953" cy="5502920"/>
          </a:xfrm>
        </p:spPr>
        <p:txBody>
          <a:bodyPr>
            <a:noAutofit/>
          </a:bodyPr>
          <a:lstStyle/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CNN</a:t>
            </a:r>
            <a:r>
              <a:rPr lang="en-US" dirty="0"/>
              <a:t> </a:t>
            </a:r>
            <a:r>
              <a:rPr lang="ru-RU" dirty="0"/>
              <a:t>Наиболее </a:t>
            </a:r>
            <a:r>
              <a:rPr lang="ru-RU" dirty="0" err="1"/>
              <a:t>нативно</a:t>
            </a:r>
            <a:r>
              <a:rPr lang="ru-RU" dirty="0"/>
              <a:t> подходит для обработки изображений </a:t>
            </a:r>
            <a:endParaRPr lang="en-US" dirty="0"/>
          </a:p>
          <a:p>
            <a:pPr marL="723900" lvl="2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или других локально связанных массивов.</a:t>
            </a:r>
            <a:endParaRPr lang="en-US" sz="2400" dirty="0"/>
          </a:p>
          <a:p>
            <a:pPr marL="1181100" lvl="4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sz="2400" dirty="0" err="1"/>
              <a:t>Это</a:t>
            </a:r>
            <a:r>
              <a:rPr lang="ru-RU" sz="2400" dirty="0"/>
              <a:t> </a:t>
            </a:r>
            <a:r>
              <a:rPr lang="ru-RU" sz="2400" dirty="0" err="1"/>
              <a:t>Indu</a:t>
            </a:r>
            <a:r>
              <a:rPr lang="en-US" sz="2400" dirty="0" err="1"/>
              <a:t>ctive</a:t>
            </a:r>
            <a:r>
              <a:rPr lang="en-US" sz="2400" dirty="0"/>
              <a:t> biases</a:t>
            </a:r>
            <a:r>
              <a:rPr lang="ru-RU" sz="2400" dirty="0"/>
              <a:t> (интуиция в основе обоснования работоспособности).</a:t>
            </a:r>
          </a:p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dirty="0" err="1"/>
              <a:t>Глу</a:t>
            </a:r>
            <a:r>
              <a:rPr lang="ru-RU" dirty="0" err="1"/>
              <a:t>бокие</a:t>
            </a:r>
            <a:r>
              <a:rPr lang="ru-RU" dirty="0"/>
              <a:t> </a:t>
            </a:r>
            <a:r>
              <a:rPr lang="ru-RU" dirty="0" err="1"/>
              <a:t>Сверточные</a:t>
            </a:r>
            <a:r>
              <a:rPr lang="ru-RU" dirty="0"/>
              <a:t> сети не требует ручного выделения признаков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(feature learning)</a:t>
            </a:r>
            <a:r>
              <a:rPr lang="ru-RU" dirty="0"/>
              <a:t>.</a:t>
            </a:r>
          </a:p>
          <a:p>
            <a:pPr marL="723900" lvl="4" indent="-227013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Это важно, так как часто сложно выделить и описать признаки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ru-RU" sz="2400" dirty="0"/>
              <a:t>на изображении, даже если они хорошо видны человеку.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40E2-D730-5A4D-8DE6-32CD3059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25262" y="4127586"/>
            <a:ext cx="4966737" cy="2528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3586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/>
              <a:t>Сверточная</a:t>
            </a:r>
            <a:r>
              <a:rPr lang="ru-RU" sz="4800" b="1" dirty="0"/>
              <a:t> нейронная сеть</a:t>
            </a:r>
            <a:r>
              <a:rPr lang="en-US" sz="4800" b="1" dirty="0"/>
              <a:t> (CNN)</a:t>
            </a:r>
            <a:r>
              <a:rPr lang="ru-RU" sz="4800" b="1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1171" y="1122083"/>
            <a:ext cx="11532176" cy="5502920"/>
          </a:xfrm>
        </p:spPr>
        <p:txBody>
          <a:bodyPr>
            <a:noAutofit/>
          </a:bodyPr>
          <a:lstStyle/>
          <a:p>
            <a:pPr marL="185738" lvl="1" indent="-185738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В </a:t>
            </a:r>
            <a:r>
              <a:rPr lang="ru-RU" dirty="0" err="1"/>
              <a:t>сверточной</a:t>
            </a:r>
            <a:r>
              <a:rPr lang="ru-RU" dirty="0"/>
              <a:t> сети признаки формируются путем последовательной </a:t>
            </a:r>
            <a:br>
              <a:rPr lang="ru-RU" dirty="0"/>
            </a:br>
            <a:r>
              <a:rPr lang="ru-RU" dirty="0"/>
              <a:t>фильтрации изображений и результатов такой фильтрации на предыдущем слое. </a:t>
            </a:r>
          </a:p>
          <a:p>
            <a:pPr marL="642938" lvl="3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Веса CNN</a:t>
            </a:r>
            <a:r>
              <a:rPr lang="en-US" sz="2400" dirty="0"/>
              <a:t> </a:t>
            </a:r>
            <a:r>
              <a:rPr lang="ru-RU" sz="2400" dirty="0"/>
              <a:t>одинаковы для каждой области изображения (</a:t>
            </a:r>
            <a:r>
              <a:rPr lang="en-US" sz="2400" dirty="0"/>
              <a:t>weights sharing)</a:t>
            </a:r>
            <a:r>
              <a:rPr lang="ru-RU" sz="2400" dirty="0"/>
              <a:t>.</a:t>
            </a:r>
          </a:p>
          <a:p>
            <a:pPr marL="1100138" lvl="3" indent="-185738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Результаты работы CNN слабо зависят от размера, расположения и </a:t>
            </a:r>
            <a:br>
              <a:rPr lang="ru-RU" sz="2400" dirty="0"/>
            </a:br>
            <a:r>
              <a:rPr lang="en-US" sz="2400" dirty="0" err="1"/>
              <a:t>от</a:t>
            </a:r>
            <a:r>
              <a:rPr lang="ru-RU" sz="2400" dirty="0" err="1"/>
              <a:t>носительного</a:t>
            </a:r>
            <a:r>
              <a:rPr lang="ru-RU" sz="2400" dirty="0"/>
              <a:t> положения объекта.</a:t>
            </a: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Объект может быть в разной части изображения</a:t>
            </a:r>
            <a:r>
              <a:rPr lang="en-US" sz="2400" dirty="0"/>
              <a:t> (</a:t>
            </a:r>
            <a:r>
              <a:rPr lang="en" sz="2400" dirty="0"/>
              <a:t>location invariant)</a:t>
            </a:r>
            <a:r>
              <a:rPr lang="ru-RU" sz="2400" dirty="0"/>
              <a:t>,</a:t>
            </a:r>
            <a:endParaRPr lang="en-US" sz="2400" dirty="0"/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Объект может быть разного размера</a:t>
            </a:r>
            <a:r>
              <a:rPr lang="en-US" sz="2400" dirty="0"/>
              <a:t> (</a:t>
            </a:r>
            <a:r>
              <a:rPr lang="en" sz="2400" dirty="0"/>
              <a:t>scale invariant)</a:t>
            </a:r>
            <a:r>
              <a:rPr lang="ru-RU" sz="2400" dirty="0"/>
              <a:t>, </a:t>
            </a:r>
            <a:endParaRPr lang="en-US" sz="2400" dirty="0"/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Объект может быть </a:t>
            </a:r>
            <a:r>
              <a:rPr lang="ru-RU" sz="2400" dirty="0" err="1"/>
              <a:t>повер</a:t>
            </a:r>
            <a:r>
              <a:rPr lang="en-US" sz="2400" dirty="0" err="1"/>
              <a:t>н</a:t>
            </a:r>
            <a:r>
              <a:rPr lang="ru-RU" sz="2400" dirty="0" err="1"/>
              <a:t>ут</a:t>
            </a:r>
            <a:r>
              <a:rPr lang="ru-RU" sz="2400" dirty="0"/>
              <a:t> </a:t>
            </a:r>
            <a:r>
              <a:rPr lang="en-US" sz="2400" dirty="0"/>
              <a:t>(rotation invariant)</a:t>
            </a:r>
            <a:r>
              <a:rPr lang="ru-RU" sz="2400" dirty="0"/>
              <a:t> и т.д.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5E6D79-0656-A64B-9298-7D482525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88654" y="4534945"/>
            <a:ext cx="4166416" cy="2120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6377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Самый универсальный подход глубокого обучения к анализу временных рядов - это многие ко многим </a:t>
            </a:r>
            <a:r>
              <a:rPr lang="ru-RU" sz="2000" dirty="0"/>
              <a:t> (или  </a:t>
            </a:r>
            <a:r>
              <a:rPr lang="ru-RU" sz="2000" b="1" dirty="0"/>
              <a:t>Sequence2Sequence, Seq2Seq</a:t>
            </a:r>
            <a:r>
              <a:rPr lang="ru-RU" sz="2000" dirty="0"/>
              <a:t> ).</a:t>
            </a:r>
          </a:p>
          <a:p>
            <a:pPr lvl="0"/>
            <a:r>
              <a:rPr lang="ru-RU" sz="2000" b="1" dirty="0"/>
              <a:t>Seq2Seq</a:t>
            </a:r>
            <a:r>
              <a:rPr lang="ru-RU" sz="2000" dirty="0"/>
              <a:t>  подход  </a:t>
            </a:r>
            <a:r>
              <a:rPr lang="ru-RU" sz="2000" u="sng" dirty="0"/>
              <a:t>можно интерпретировать как модель кодера-декодера.</a:t>
            </a:r>
            <a:endParaRPr lang="ru-RU" sz="2000" dirty="0"/>
          </a:p>
          <a:p>
            <a:pPr lvl="0"/>
            <a:r>
              <a:rPr lang="ru-RU" sz="2000" dirty="0"/>
              <a:t>В этом случае кодер используется для суммирования прошлой информации (т. Е. Целей, наблюдаемых входных данных и априори известных входных данных), а декодер - для создания новых прогнозов, классификации, оценки и прочего.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51061"/>
          <a:stretch/>
        </p:blipFill>
        <p:spPr>
          <a:xfrm>
            <a:off x="564348" y="3046981"/>
            <a:ext cx="5584960" cy="33109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9793"/>
          <a:stretch/>
        </p:blipFill>
        <p:spPr>
          <a:xfrm>
            <a:off x="6520720" y="3047079"/>
            <a:ext cx="5443717" cy="33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1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Другой популярный подход - «многие к одному», но его можно рассматривать как частный случай «многие ко многим».</a:t>
            </a:r>
          </a:p>
          <a:p>
            <a:pPr lvl="1"/>
            <a:r>
              <a:rPr lang="ru-RU" sz="2000" dirty="0"/>
              <a:t>Пример сети </a:t>
            </a:r>
            <a:r>
              <a:rPr lang="ru-RU" sz="2000" dirty="0" err="1"/>
              <a:t>rnn</a:t>
            </a:r>
            <a:r>
              <a:rPr lang="ru-RU" sz="2000" dirty="0"/>
              <a:t> кодировщика-декодера.</a:t>
            </a:r>
          </a:p>
          <a:p>
            <a:pPr lvl="1"/>
            <a:r>
              <a:rPr lang="ru-RU" sz="2000" dirty="0"/>
              <a:t>Здесь ℎ обозначает скрытое (или латентное, встраиваемое) пространство любого фиксированного измерения.</a:t>
            </a:r>
          </a:p>
          <a:p>
            <a:pPr lvl="1"/>
            <a:r>
              <a:rPr lang="ru-RU" sz="2000" dirty="0"/>
              <a:t>Смысл этого пространства - извлечение признаков (т. Е. Обобщение некоторой значимой информации всей исходной последовательности).</a:t>
            </a:r>
          </a:p>
          <a:p>
            <a:pPr lvl="1"/>
            <a:r>
              <a:rPr lang="ru-RU" sz="2000" dirty="0"/>
              <a:t>Обычно типы кодировщика и декодера могут быть разными.</a:t>
            </a:r>
          </a:p>
          <a:p>
            <a:r>
              <a:rPr lang="ru-RU" sz="2000" dirty="0"/>
              <a:t>Например, кодер CNN и декодер RNN могут быть объединены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48" y="2936815"/>
            <a:ext cx="2421607" cy="3670418"/>
          </a:xfrm>
          <a:prstGeom prst="rect">
            <a:avLst/>
          </a:prstGeom>
        </p:spPr>
      </p:pic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28" y="4253444"/>
            <a:ext cx="5773855" cy="21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FCA085-141C-953E-C479-8F2EA912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06" y="615048"/>
            <a:ext cx="8810587" cy="3385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CFD2F-2D52-89BE-B8E2-91FB9902677B}"/>
              </a:ext>
            </a:extLst>
          </p:cNvPr>
          <p:cNvSpPr txBox="1"/>
          <p:nvPr/>
        </p:nvSpPr>
        <p:spPr>
          <a:xfrm>
            <a:off x="2776971" y="4165983"/>
            <a:ext cx="6094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solidFill>
                  <a:srgbClr val="FF0000"/>
                </a:solidFill>
              </a:rPr>
              <a:t>Главной особенностью глубоких нейронных сетей является возможность автоматического выделения признаков.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ru-RU" dirty="0">
                <a:solidFill>
                  <a:srgbClr val="FF0000"/>
                </a:solidFill>
              </a:rPr>
              <a:t>Это особенно важно в тех случаях, когда признаки не формализованы или для решения задачи требуется слишком много признаков, находящихся в сложных взаимоотношениях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74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5" y="1118052"/>
            <a:ext cx="10815415" cy="4980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Рекуррентные нейронные сети это тип сетей, основанный на </a:t>
            </a:r>
            <a:r>
              <a:rPr lang="ru-RU" sz="2200" dirty="0" err="1"/>
              <a:t>переиспользовании</a:t>
            </a:r>
            <a:r>
              <a:rPr lang="ru-RU" sz="2200" dirty="0"/>
              <a:t> одних и тех же весовых параметров для разных участков данных. 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При этом сеть как бы скользит по данным.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Отличие рекуррентной сети от обычно </a:t>
            </a:r>
            <a:r>
              <a:rPr lang="ru-RU" sz="2200" dirty="0" err="1"/>
              <a:t>полносвязной</a:t>
            </a:r>
            <a:r>
              <a:rPr lang="ru-RU" sz="2200" dirty="0"/>
              <a:t> в использовании скрытого состояния, которое передается из одной позиции окна в другую. </a:t>
            </a:r>
          </a:p>
          <a:p>
            <a:endParaRPr lang="ru-RU" sz="2200" dirty="0"/>
          </a:p>
        </p:txBody>
      </p:sp>
      <p:pic>
        <p:nvPicPr>
          <p:cNvPr id="1026" name="Picture 2" descr="https://res.cloudinary.com/dyd911kmh/image/upload/v1647442110/image2_ysma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8" y="3158081"/>
            <a:ext cx="6582785" cy="194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me series forecasting | TensorFlow C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170" y="3608328"/>
            <a:ext cx="4778375" cy="299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2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9832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464" y="1204958"/>
            <a:ext cx="10515600" cy="4351338"/>
          </a:xfrm>
        </p:spPr>
        <p:txBody>
          <a:bodyPr>
            <a:normAutofit/>
          </a:bodyPr>
          <a:lstStyle/>
          <a:p>
            <a:r>
              <a:rPr lang="ru-RU" sz="2100" dirty="0"/>
              <a:t>Другая интерпретация сети – мы движемся окном по временному ряду. </a:t>
            </a:r>
          </a:p>
          <a:p>
            <a:r>
              <a:rPr lang="ru-RU" sz="2100" dirty="0"/>
              <a:t>Но корме результата для каждого положения окна мы сохраняем внутреннее состояние </a:t>
            </a:r>
          </a:p>
          <a:p>
            <a:pPr lvl="1"/>
            <a:r>
              <a:rPr lang="ru-RU" sz="2100" dirty="0"/>
              <a:t>состояние используется в следующем положении окна</a:t>
            </a:r>
          </a:p>
        </p:txBody>
      </p:sp>
      <p:pic>
        <p:nvPicPr>
          <p:cNvPr id="3074" name="Picture 2" descr="https://neerc.ifmo.ru/wiki/images/thumb/1/18/RNN_BPTT.jpg/450px-RNN_BPT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69" y="2508410"/>
            <a:ext cx="5700045" cy="28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neerc.ifmo.ru/wiki/images/thumb/a/a6/RNN_BP.jpg/450px-RNN_B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0" y="2361527"/>
            <a:ext cx="3516669" cy="278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114" y="4221016"/>
            <a:ext cx="3814508" cy="25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8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Сеть </a:t>
            </a:r>
            <a:r>
              <a:rPr lang="ru-RU" dirty="0" err="1"/>
              <a:t>Джордана</a:t>
            </a:r>
            <a:r>
              <a:rPr lang="ru-RU" dirty="0"/>
              <a:t> или </a:t>
            </a:r>
            <a:r>
              <a:rPr lang="en-US" dirty="0"/>
              <a:t>Simple RNN/Vanilla RNN</a:t>
            </a:r>
            <a:r>
              <a:rPr lang="ru-RU" dirty="0"/>
              <a:t>:</a:t>
            </a:r>
          </a:p>
        </p:txBody>
      </p:sp>
      <p:pic>
        <p:nvPicPr>
          <p:cNvPr id="2050" name="Picture 2" descr="https://stanford.edu/~shervine/teaching/cs-230/illustrations/description-block-rnn-ltr.png?74e25518f882f8758439bcb3637715e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63" y="1957497"/>
            <a:ext cx="4838971" cy="241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7615"/>
            <a:ext cx="4162425" cy="809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5943"/>
            <a:ext cx="4029075" cy="819150"/>
          </a:xfrm>
          <a:prstGeom prst="rect">
            <a:avLst/>
          </a:prstGeom>
        </p:spPr>
      </p:pic>
      <p:pic>
        <p:nvPicPr>
          <p:cNvPr id="2061" name="Picture 13" descr="Illustration of the vanilla recurrent neural network. | Download Scientific 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508855"/>
            <a:ext cx="4298113" cy="18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ru-RU" b="1" dirty="0"/>
              <a:t>Простая рекуррентная нейронные сети</a:t>
            </a: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453149" y="4736659"/>
            <a:ext cx="10515600" cy="626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Может быть и формулировка </a:t>
            </a:r>
            <a:r>
              <a:rPr lang="ru-RU" dirty="0" err="1"/>
              <a:t>Элмана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980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738806" cy="614015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b="1" dirty="0"/>
              <a:t>Рекуррентные нейронные сети (RNN)</a:t>
            </a:r>
            <a:r>
              <a:rPr lang="ru-RU" sz="2000" dirty="0"/>
              <a:t>  исторически использовались при моделировании последовательностей, давая хорошие результаты по множеству задач.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Традиционное применение RNN - обработка естественного языка.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Однако в последние годы для приложений временного прогнозирования было разработано много архитектур на основе RNN.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Упомянутая выше популярность в обработке последовательностей связана с тем, что ячейки RNN содержат состояние внутренней памяти, которое действует как сжатое резюме прошлой информации.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69" y="3413065"/>
            <a:ext cx="4657529" cy="31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8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459910" cy="614015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Одна из  </a:t>
            </a:r>
            <a:r>
              <a:rPr lang="ru-RU" sz="2200" b="1" dirty="0"/>
              <a:t>основных проблем простых RNN (</a:t>
            </a:r>
            <a:r>
              <a:rPr lang="ru-RU" sz="2200" b="1" dirty="0" err="1"/>
              <a:t>vanilla</a:t>
            </a:r>
            <a:r>
              <a:rPr lang="ru-RU" sz="2200" b="1" dirty="0"/>
              <a:t> RNN)</a:t>
            </a:r>
            <a:r>
              <a:rPr lang="ru-RU" sz="2200" dirty="0"/>
              <a:t>  - это </a:t>
            </a:r>
            <a:r>
              <a:rPr lang="ru-RU" sz="2200" b="1" dirty="0"/>
              <a:t>взрыв веса (или градиента) и вымывание градиента</a:t>
            </a:r>
            <a:r>
              <a:rPr lang="ru-RU" sz="2200" dirty="0"/>
              <a:t>,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когда обрабатывается длинная последовательность.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Таким образом, только некоторая часть серии может быть обработана как вход RNN.</a:t>
            </a:r>
            <a:endParaRPr lang="en-US" sz="2200" dirty="0"/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Решением этой простой проблемы RNN</a:t>
            </a:r>
            <a:r>
              <a:rPr lang="ru-RU" sz="2200" dirty="0"/>
              <a:t>  являются: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усечение обучение (усеченное обратное распространение).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двунаправленное обучение (если возможно).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использование продвинутых </a:t>
            </a:r>
            <a:r>
              <a:rPr lang="en-US" sz="2200" dirty="0"/>
              <a:t> </a:t>
            </a:r>
            <a:r>
              <a:rPr lang="ru-RU" sz="2200" dirty="0"/>
              <a:t>архитектур рекуррентных сетей (LSTM, GRU и др.).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регуляризация обучения (</a:t>
            </a:r>
            <a:r>
              <a:rPr lang="ru-RU" sz="2200" dirty="0" err="1"/>
              <a:t>батч</a:t>
            </a:r>
            <a:r>
              <a:rPr lang="ru-RU" sz="2200" dirty="0"/>
              <a:t>-норма, L1, L2,ограничение  градиентные (или его нормы), функции активации с </a:t>
            </a:r>
            <a:r>
              <a:rPr lang="ru-RU" sz="2200" dirty="0" err="1"/>
              <a:t>самонормализацией</a:t>
            </a:r>
            <a:r>
              <a:rPr lang="ru-RU" sz="2200" dirty="0"/>
              <a:t> и т. д.).</a:t>
            </a: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b="1" dirty="0">
                <a:latin typeface="-apple-system"/>
              </a:rPr>
              <a:t>Также отметим, что следствием высокой вероятности переобучения является не возможность сделать рекуррентные сети слишком глубокими.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Архитектуры, содержащие более 4 двунаправленных слоев это редкость.</a:t>
            </a:r>
            <a:r>
              <a:rPr lang="ru-RU" altLang="ru-RU" sz="2200" dirty="0"/>
              <a:t> </a:t>
            </a:r>
            <a:endParaRPr lang="ru-RU" altLang="ru-RU" sz="2200" dirty="0">
              <a:latin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ru-RU" sz="2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700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05019" y="879998"/>
            <a:ext cx="5687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усеченного обратного распространения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18734"/>
            <a:ext cx="5735504" cy="2008425"/>
          </a:xfrm>
          <a:prstGeom prst="rect">
            <a:avLst/>
          </a:prstGeom>
        </p:spPr>
      </p:pic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067052" y="3537486"/>
            <a:ext cx="4479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двунаправленного обучения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52" y="4075955"/>
            <a:ext cx="7251411" cy="26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6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3247782"/>
            <a:ext cx="6794070" cy="2699171"/>
          </a:xfrm>
          <a:prstGeom prst="rect">
            <a:avLst/>
          </a:prstGeom>
        </p:spPr>
      </p:pic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6003634" y="2228242"/>
            <a:ext cx="4921541" cy="35776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Пример </a:t>
            </a:r>
            <a:r>
              <a:rPr lang="en-US" sz="2000" dirty="0" err="1"/>
              <a:t>расширенного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r>
              <a:rPr lang="en-US" sz="2000" dirty="0"/>
              <a:t> RNN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 </a:t>
            </a:r>
            <a:r>
              <a:rPr lang="en-US" sz="2000" dirty="0"/>
              <a:t>(temporal learning)</a:t>
            </a:r>
            <a:endParaRPr lang="en-US" sz="16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267010"/>
            <a:ext cx="4810125" cy="5289786"/>
          </a:xfrm>
          <a:prstGeom prst="rect">
            <a:avLst/>
          </a:prstGeom>
        </p:spPr>
      </p:pic>
      <p:sp>
        <p:nvSpPr>
          <p:cNvPr id="19" name="Объект 2"/>
          <p:cNvSpPr txBox="1">
            <a:spLocks/>
          </p:cNvSpPr>
          <p:nvPr/>
        </p:nvSpPr>
        <p:spPr>
          <a:xfrm>
            <a:off x="1660234" y="717847"/>
            <a:ext cx="4921541" cy="357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Глубокая сеть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2992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123950"/>
            <a:ext cx="10725150" cy="5476875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Недостатком подходов обучения с </a:t>
            </a:r>
            <a:r>
              <a:rPr lang="en-US" altLang="ru-RU" sz="2200" dirty="0">
                <a:latin typeface="-apple-system"/>
              </a:rPr>
              <a:t>RNN </a:t>
            </a:r>
            <a:r>
              <a:rPr lang="ru-RU" altLang="ru-RU" sz="2200" dirty="0">
                <a:latin typeface="-apple-system"/>
              </a:rPr>
              <a:t>является не возможность учета долговременного контекста. </a:t>
            </a:r>
            <a:endParaRPr lang="en-US" altLang="ru-RU" sz="2200" dirty="0">
              <a:latin typeface="-apple-system"/>
            </a:endParaRP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Для решения этой проблемы используются </a:t>
            </a:r>
            <a:r>
              <a:rPr lang="ru-RU" altLang="ru-RU" sz="2200" dirty="0">
                <a:latin typeface="var(--jp-code-font-family)"/>
              </a:rPr>
              <a:t>LSTM</a:t>
            </a:r>
            <a:r>
              <a:rPr lang="ru-RU" altLang="ru-RU" sz="2200" dirty="0">
                <a:latin typeface="-apple-system"/>
              </a:rPr>
              <a:t> и </a:t>
            </a:r>
            <a:r>
              <a:rPr lang="ru-RU" altLang="ru-RU" sz="2200" dirty="0">
                <a:latin typeface="var(--jp-code-font-family)"/>
              </a:rPr>
              <a:t>GRU</a:t>
            </a:r>
            <a:r>
              <a:rPr lang="ru-RU" altLang="ru-RU" sz="2200" dirty="0">
                <a:latin typeface="-apple-system"/>
              </a:rPr>
              <a:t> ячейки, которые имеют учет долговременного контекста. </a:t>
            </a:r>
            <a:endParaRPr lang="en-US" altLang="ru-RU" sz="2200" dirty="0">
              <a:latin typeface="-apple-system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ru-RU" sz="2200" dirty="0"/>
              <a:t>в литературе можно найти и другие варианты модификаций. 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450543"/>
            <a:ext cx="98107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89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168" y="996950"/>
            <a:ext cx="10725150" cy="5476875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Особенностью </a:t>
            </a:r>
            <a:r>
              <a:rPr lang="ru-RU" altLang="ru-RU" sz="2200" dirty="0">
                <a:latin typeface="var(--jp-code-font-family)"/>
              </a:rPr>
              <a:t>LSTM</a:t>
            </a:r>
            <a:r>
              <a:rPr lang="ru-RU" altLang="ru-RU" sz="2200" dirty="0">
                <a:latin typeface="-apple-system"/>
              </a:rPr>
              <a:t> ячейки является раздельный учет скрытых состояний.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Первое соответствует кратковременному контексту (например так мы можем учесть сезонность),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а второе состояние учитывает долговременный контекст (так мы сможем учесть тренд).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 Идея </a:t>
            </a:r>
            <a:r>
              <a:rPr lang="ru-RU" altLang="ru-RU" sz="2200" dirty="0">
                <a:latin typeface="var(--jp-code-font-family)"/>
              </a:rPr>
              <a:t>GRU</a:t>
            </a:r>
            <a:r>
              <a:rPr lang="ru-RU" altLang="ru-RU" sz="2200" dirty="0">
                <a:latin typeface="-apple-system"/>
              </a:rPr>
              <a:t> ячейки объединить оба скрытых состояния вместе и передавать их одним параметром.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За счет этого общее число параметров будет меньше.</a:t>
            </a:r>
            <a:r>
              <a:rPr lang="ru-RU" altLang="ru-RU" sz="2200" dirty="0"/>
              <a:t> </a:t>
            </a:r>
            <a:endParaRPr lang="ru-RU" altLang="ru-RU" sz="2200" dirty="0">
              <a:latin typeface="Arial" panose="020B0604020202020204" pitchFamily="34" charset="0"/>
            </a:endParaRPr>
          </a:p>
        </p:txBody>
      </p:sp>
      <p:pic>
        <p:nvPicPr>
          <p:cNvPr id="6146" name="Picture 2" descr="Recurrent Neural Networks - Combination of RNN and CNN - Convolutional  Neural Networks for Image and Video Processing - TUM Wik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3" b="12224"/>
          <a:stretch/>
        </p:blipFill>
        <p:spPr bwMode="auto">
          <a:xfrm>
            <a:off x="261257" y="3861706"/>
            <a:ext cx="5834743" cy="2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JGI | Free Full-Text | Bidirectional Gated Recurrent Unit Neural Network  for Chinese Address Element Seg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61" y="4111202"/>
            <a:ext cx="4225925" cy="266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4" descr="Review: Empirical Evaluation of Gated Recurrent Neural Networks on Sequence  Modeling (GRU)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6" descr="https://miro.medium.com/v2/resize:fit:875/0*c3WksH9kuFrQy7r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656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 err="1"/>
              <a:t>Рекуррентные</a:t>
            </a:r>
            <a:r>
              <a:rPr lang="en-US" b="1" dirty="0"/>
              <a:t> нейронные сети. 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60375" y="717847"/>
            <a:ext cx="10833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</a:rPr>
              <a:t>Сети с долгой краткосрочной памятью (LSTM) </a:t>
            </a:r>
            <a:r>
              <a:rPr lang="en-US" dirty="0">
                <a:solidFill>
                  <a:srgbClr val="000000"/>
                </a:solidFill>
              </a:rPr>
              <a:t>были разработаны для устранения ограничений длинной памяти RNN. Это достигается за счет использования состояния ячейки, в котором хранится отдельная долгосрочная и краткосрочная информация, модулируемая через серию вентилей.</a:t>
            </a:r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57" y="2111554"/>
            <a:ext cx="10477249" cy="3821114"/>
          </a:xfrm>
          <a:prstGeom prst="rect">
            <a:avLst/>
          </a:prstGeom>
        </p:spPr>
      </p:pic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10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9C60ED1-C919-0B73-678A-59F18C085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EC24D3A-B4BD-C764-4019-8ECB4B8B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5"/>
          <a:stretch/>
        </p:blipFill>
        <p:spPr bwMode="auto">
          <a:xfrm>
            <a:off x="1" y="0"/>
            <a:ext cx="6395754" cy="531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BCC934-6A7F-D8E4-D9C2-4DA458ACC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5"/>
          <a:stretch/>
        </p:blipFill>
        <p:spPr bwMode="auto">
          <a:xfrm>
            <a:off x="6200260" y="429657"/>
            <a:ext cx="5818475" cy="50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B3957-3B20-BA20-F707-ADEBE1E49F54}"/>
              </a:ext>
            </a:extLst>
          </p:cNvPr>
          <p:cNvSpPr txBox="1"/>
          <p:nvPr/>
        </p:nvSpPr>
        <p:spPr>
          <a:xfrm>
            <a:off x="2612500" y="593127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www.asimovinstitute.org</a:t>
            </a:r>
            <a:r>
              <a:rPr lang="ru-RU" dirty="0"/>
              <a:t>/</a:t>
            </a:r>
            <a:r>
              <a:rPr lang="ru-RU" dirty="0" err="1"/>
              <a:t>neural-network-zoo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86887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 err="1"/>
              <a:t>Рекуррентные</a:t>
            </a:r>
            <a:r>
              <a:rPr lang="en-US" b="1" dirty="0"/>
              <a:t> нейронные сети. 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1" y="1362756"/>
            <a:ext cx="11426825" cy="3694981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069974" y="835099"/>
            <a:ext cx="751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GRU </a:t>
            </a:r>
            <a:r>
              <a:rPr lang="ru-RU" dirty="0"/>
              <a:t>может рассматриваться как альтернатива</a:t>
            </a:r>
            <a:r>
              <a:rPr lang="en-US" dirty="0"/>
              <a:t> </a:t>
            </a:r>
            <a:r>
              <a:rPr lang="ru-RU" dirty="0"/>
              <a:t>для LSTM</a:t>
            </a:r>
          </a:p>
        </p:txBody>
      </p:sp>
    </p:spTree>
    <p:extLst>
      <p:ext uri="{BB962C8B-B14F-4D97-AF65-F5344CB8AC3E}">
        <p14:creationId xmlns:p14="http://schemas.microsoft.com/office/powerpoint/2010/main" val="2193686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>
                <a:solidFill>
                  <a:srgbClr val="000000"/>
                </a:solidFill>
              </a:rPr>
              <a:t>Сети на основе внимания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u="sng" dirty="0"/>
              <a:t>Механизм внимания был разработан, чтобы помочь запомнить длинные исходные предложения в нейронном машинном переводе. 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Для понимания внимания предположим, что у вас есть: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последовательная модель для прогнозирования результатов 𝑦𝑖,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последовательный ввод модели ℎ𝑖;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может быть как 𝑦𝑖 − 1, так и его комбинация с другими данными (на рисунке ниже это 𝑦𝑖 − 1;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декодер сохраняет свое скрытое состояние 𝑠𝑖 − 1 и передает его на каждый следующий шаг для предсказания 𝑦𝑖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кроме того, декодер имеет в качестве входного вектора контекста 𝑐𝑖, который указывает на коэффициент воздействия временного шага −.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Давайте теперь рассмотрим </a:t>
            </a:r>
            <a:r>
              <a:rPr lang="ru-RU" sz="2000" b="1" dirty="0"/>
              <a:t>модель </a:t>
            </a:r>
            <a:r>
              <a:rPr lang="ru-RU" sz="2000" b="1" dirty="0" err="1"/>
              <a:t>Attention</a:t>
            </a:r>
            <a:r>
              <a:rPr lang="ru-RU" sz="2000" b="1" dirty="0"/>
              <a:t> </a:t>
            </a:r>
            <a:r>
              <a:rPr lang="ru-RU" sz="2000" b="1" dirty="0" err="1"/>
              <a:t>Encoder-Decoder</a:t>
            </a:r>
            <a:r>
              <a:rPr lang="ru-RU" sz="2000" b="1" dirty="0"/>
              <a:t> (seq2seq).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082308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34" y="3742134"/>
            <a:ext cx="5209801" cy="29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31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В векторе контекста самовнимания с несколькими головами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можно представить как:</a:t>
                </a:r>
                <a:endParaRPr lang="ru-RU" sz="20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/>
                  <a:t>где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- матрица весов каждого удара головой.</a:t>
                </a:r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Пример простой сети с многоголовым вниманием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597" y="3097317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Примечание. </a:t>
            </a:r>
            <a:r>
              <a:rPr lang="en-US" sz="2000" dirty="0">
                <a:solidFill>
                  <a:srgbClr val="000000"/>
                </a:solidFill>
              </a:rPr>
              <a:t>Блок трансформатора следует отличать от </a:t>
            </a:r>
            <a:r>
              <a:rPr lang="en-US" sz="2000" b="1" dirty="0">
                <a:solidFill>
                  <a:srgbClr val="000000"/>
                </a:solidFill>
              </a:rPr>
              <a:t>модель кодера-декодера трансформатора </a:t>
            </a:r>
            <a:r>
              <a:rPr lang="en-US" sz="2000" dirty="0">
                <a:solidFill>
                  <a:srgbClr val="000000"/>
                </a:solidFill>
              </a:rPr>
              <a:t>Пример модели кодера-декодера преобразователя прогнозирования временных рядов</a:t>
            </a:r>
          </a:p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" y="2433780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76" y="2873431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003219" y="1541372"/>
            <a:ext cx="6496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>
                <a:solidFill>
                  <a:srgbClr val="000000"/>
                </a:solidFill>
                <a:latin typeface="Georgia" panose="02040502050405020303" pitchFamily="18" charset="0"/>
              </a:rPr>
              <a:t>Примечание.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В запрос внимания декодер-кодировщик и ключ получены от кодировщика, а значение - из входных данных декодера.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модели кодировщика-декодера с пакетным преобразователем прогнозирования временных рядов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6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851581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Глубокие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7591" y="924791"/>
            <a:ext cx="11374451" cy="5756091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400" dirty="0" err="1">
                <a:solidFill>
                  <a:srgbClr val="0F2B5E"/>
                </a:solidFill>
              </a:rPr>
              <a:t>Полносвязные</a:t>
            </a:r>
            <a:r>
              <a:rPr lang="ru-RU" sz="2400" dirty="0">
                <a:solidFill>
                  <a:srgbClr val="0F2B5E"/>
                </a:solidFill>
              </a:rPr>
              <a:t> сети (FCN)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Многослойный персептрон (MLP, FCNN);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Нелинейная 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авторегрессионная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сеть (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nar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narx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ar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-net,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deepAR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Локально-связанные сети</a:t>
            </a:r>
          </a:p>
          <a:p>
            <a:pPr>
              <a:spcBef>
                <a:spcPts val="0"/>
              </a:spcBef>
            </a:pPr>
            <a:r>
              <a:rPr lang="ru-RU" sz="2400" dirty="0" err="1">
                <a:solidFill>
                  <a:srgbClr val="0F2B5E"/>
                </a:solidFill>
              </a:rPr>
              <a:t>Сверточная</a:t>
            </a:r>
            <a:r>
              <a:rPr lang="ru-RU" sz="2400" dirty="0">
                <a:solidFill>
                  <a:srgbClr val="0F2B5E"/>
                </a:solidFill>
              </a:rPr>
              <a:t> нейронная сеть (CNN)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1-d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2d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3-d, …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-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conv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для многомерных данных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Комбинационные подходы (с использование других подходов)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расширенная свертка, случайная свертка,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тд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;</a:t>
            </a:r>
            <a:endParaRPr lang="en-US" sz="18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 lvl="0">
              <a:spcBef>
                <a:spcPts val="0"/>
              </a:spcBef>
            </a:pPr>
            <a:r>
              <a:rPr lang="ru-RU" sz="2400" dirty="0">
                <a:solidFill>
                  <a:srgbClr val="0F2B5E"/>
                </a:solidFill>
              </a:rPr>
              <a:t>Рекуррентная нейронная сеть (RNN)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Простой подход (RNN, LSTM, 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двунаправленный подход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RNN,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LSTM,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многоуровневый или глубокий подход RNN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Deep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RNN,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Deep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LSTM,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Deep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гибридный (Рекуррентная нейронная сеть + CNN) подход;</a:t>
            </a:r>
          </a:p>
          <a:p>
            <a:pPr>
              <a:spcBef>
                <a:spcPts val="0"/>
              </a:spcBef>
            </a:pPr>
            <a:r>
              <a:rPr lang="ru-RU" sz="2400" dirty="0">
                <a:solidFill>
                  <a:srgbClr val="0F2B5E"/>
                </a:solidFill>
              </a:rPr>
              <a:t>Модели на основе внимания и трансформеров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кодировщик внимания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Attention, Self Attention, Encoder-Decoder Attention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Трансформеры.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Patches +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Multi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head Self Attention + MLP)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гибридный подход (CNN-внимание и т. д.).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Mixer-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MLP (трансформаторы без внимания).</a:t>
            </a:r>
          </a:p>
          <a:p>
            <a:pPr lvl="1">
              <a:spcBef>
                <a:spcPts val="0"/>
              </a:spcBef>
            </a:pPr>
            <a:endParaRPr lang="ru-RU" sz="1800" dirty="0"/>
          </a:p>
          <a:p>
            <a:pPr lvl="1">
              <a:spcBef>
                <a:spcPts val="0"/>
              </a:spcBef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317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173690" y="215331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pic>
        <p:nvPicPr>
          <p:cNvPr id="1026" name="Picture 2" descr="Sample of a training dataset | Download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7" y="1314123"/>
            <a:ext cx="6518690" cy="44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1406" y="83748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7929" y="1206820"/>
            <a:ext cx="4483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Признаки данных выделены, осталось выбрать нужные</a:t>
            </a:r>
          </a:p>
        </p:txBody>
      </p:sp>
      <p:pic>
        <p:nvPicPr>
          <p:cNvPr id="2050" name="Picture 2" descr="XGBoost: The super star of algorithms in ML competition - A.I. Shelf">
            <a:extLst>
              <a:ext uri="{FF2B5EF4-FFF2-40B4-BE49-F238E27FC236}">
                <a16:creationId xmlns:a16="http://schemas.microsoft.com/office/drawing/2014/main" id="{D7BD074E-65D8-7BE1-90D7-4224E099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29" y="1853151"/>
            <a:ext cx="3705054" cy="12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ster CatBoost in Python 3: Your Guide to Machine Learning Excellence –  Innovate Yourself">
            <a:extLst>
              <a:ext uri="{FF2B5EF4-FFF2-40B4-BE49-F238E27FC236}">
                <a16:creationId xmlns:a16="http://schemas.microsoft.com/office/drawing/2014/main" id="{39711846-6DC1-0EC3-6E31-64B0E3C99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26" y="2763557"/>
            <a:ext cx="2725305" cy="114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Welcome to LightGBM's documentation! — LightGBM 4.0.0 documentation">
            <a:extLst>
              <a:ext uri="{FF2B5EF4-FFF2-40B4-BE49-F238E27FC236}">
                <a16:creationId xmlns:a16="http://schemas.microsoft.com/office/drawing/2014/main" id="{A172F2FD-C34A-4446-D2EE-4F86C02CDA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0" descr="Welcome to LightGBM's documentation! — LightGBM 4.0.0 documentation">
            <a:extLst>
              <a:ext uri="{FF2B5EF4-FFF2-40B4-BE49-F238E27FC236}">
                <a16:creationId xmlns:a16="http://schemas.microsoft.com/office/drawing/2014/main" id="{132ACD6F-1162-ADCC-6F11-9350D4E9BD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E8C3C7-7DF1-00B9-77E5-DBF211E9E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626" y="3720241"/>
            <a:ext cx="3058465" cy="902498"/>
          </a:xfrm>
          <a:prstGeom prst="rect">
            <a:avLst/>
          </a:prstGeom>
        </p:spPr>
      </p:pic>
      <p:pic>
        <p:nvPicPr>
          <p:cNvPr id="5" name="Picture 2" descr="scikit-learn - Wikipedia">
            <a:extLst>
              <a:ext uri="{FF2B5EF4-FFF2-40B4-BE49-F238E27FC236}">
                <a16:creationId xmlns:a16="http://schemas.microsoft.com/office/drawing/2014/main" id="{DFA6D7D9-1E8B-206C-30C9-1405D8BDA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4689004"/>
            <a:ext cx="3512126" cy="18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26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18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Временные ряды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1977" y="1059417"/>
            <a:ext cx="4483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Признаки данных невыделенные, данные последовательны, семантическая плотность не высокая</a:t>
            </a:r>
          </a:p>
        </p:txBody>
      </p:sp>
      <p:pic>
        <p:nvPicPr>
          <p:cNvPr id="2052" name="Picture 4" descr="Multivariate Time Series Forecasting In Python Forecasteg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0" y="1962560"/>
            <a:ext cx="4634345" cy="26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ynthetic Time Series Data Creation for Fin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15" y="4401633"/>
            <a:ext cx="3844711" cy="24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eature Engineering Techniques For Time Series Da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9" y="4569379"/>
            <a:ext cx="2779837" cy="20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ktime-backup · PyPI">
            <a:extLst>
              <a:ext uri="{FF2B5EF4-FFF2-40B4-BE49-F238E27FC236}">
                <a16:creationId xmlns:a16="http://schemas.microsoft.com/office/drawing/2014/main" id="{478A3303-190C-DDD9-2245-A1589780C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227" y="1059417"/>
            <a:ext cx="1739147" cy="17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icture background">
            <a:extLst>
              <a:ext uri="{FF2B5EF4-FFF2-40B4-BE49-F238E27FC236}">
                <a16:creationId xmlns:a16="http://schemas.microsoft.com/office/drawing/2014/main" id="{2493FC93-CD2F-21D2-9E80-A1F18BDB0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867" y="2209729"/>
            <a:ext cx="2127606" cy="59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592AA04-D018-1FAC-7547-E9518FD26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23" r="55511" b="5901"/>
          <a:stretch/>
        </p:blipFill>
        <p:spPr bwMode="auto">
          <a:xfrm>
            <a:off x="9144240" y="3195374"/>
            <a:ext cx="2496376" cy="85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EFB4B-8807-BB3E-8362-0FE050310E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7132" y="5739461"/>
            <a:ext cx="2400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4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18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Временные ряды</a:t>
            </a:r>
          </a:p>
        </p:txBody>
      </p:sp>
      <p:pic>
        <p:nvPicPr>
          <p:cNvPr id="2052" name="Picture 4" descr="Multivariate Time Series Forecasting In Python Forecasteg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1" y="1962560"/>
            <a:ext cx="3550302" cy="199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ynthetic Time Series Data Creation for Fin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7" y="4499909"/>
            <a:ext cx="3385522" cy="21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EFB4B-8807-BB3E-8362-0FE050310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75" y="1055916"/>
            <a:ext cx="2400300" cy="533400"/>
          </a:xfrm>
          <a:prstGeom prst="rect">
            <a:avLst/>
          </a:prstGeom>
        </p:spPr>
      </p:pic>
      <p:pic>
        <p:nvPicPr>
          <p:cNvPr id="3074" name="Picture 2" descr="Unrolled LSTM uses time series data as input. | Download Scientific Diagram">
            <a:extLst>
              <a:ext uri="{FF2B5EF4-FFF2-40B4-BE49-F238E27FC236}">
                <a16:creationId xmlns:a16="http://schemas.microsoft.com/office/drawing/2014/main" id="{BC3D9C30-4737-948F-F458-3CF343A1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70" y="994762"/>
            <a:ext cx="4911578" cy="24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2E7FEE1D-E1B0-701B-9F43-90C716FE8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383" y="2721227"/>
            <a:ext cx="4200790" cy="21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03095581-DEA6-9A4E-410F-C33947827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33"/>
          <a:stretch/>
        </p:blipFill>
        <p:spPr bwMode="auto">
          <a:xfrm>
            <a:off x="7761080" y="3397531"/>
            <a:ext cx="4410183" cy="34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88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153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Изображения</a:t>
            </a:r>
          </a:p>
        </p:txBody>
      </p:sp>
      <p:pic>
        <p:nvPicPr>
          <p:cNvPr id="3074" name="Picture 2" descr="Meta-Dataset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1"/>
          <a:stretch/>
        </p:blipFill>
        <p:spPr bwMode="auto">
          <a:xfrm>
            <a:off x="281095" y="1053244"/>
            <a:ext cx="5918269" cy="139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5D730E1B-2AC2-7278-0C90-384DC5AA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91" y="2285867"/>
            <a:ext cx="6172353" cy="19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93A3BEE5-CEF3-5605-770C-5539DF89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2" y="3104430"/>
            <a:ext cx="4986433" cy="32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3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pic>
        <p:nvPicPr>
          <p:cNvPr id="5124" name="Picture 4" descr="MLP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2" b="21343"/>
          <a:stretch/>
        </p:blipFill>
        <p:spPr bwMode="auto">
          <a:xfrm>
            <a:off x="4848915" y="842777"/>
            <a:ext cx="7203386" cy="23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oduction Machine Learning Pipeline for Text Classification with fast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1" y="929645"/>
            <a:ext cx="4742984" cy="266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I Text Data | TELUS Internation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033"/>
            <a:ext cx="4599941" cy="28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Are Transformers In NLP And It's Advantages - Knoldus Blogs">
            <a:extLst>
              <a:ext uri="{FF2B5EF4-FFF2-40B4-BE49-F238E27FC236}">
                <a16:creationId xmlns:a16="http://schemas.microsoft.com/office/drawing/2014/main" id="{3FBB8889-3B64-C43E-27DD-D6DCF3FB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3" y="3678208"/>
            <a:ext cx="4742984" cy="25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STM &amp; BERT models for Natural Language Processing (NLP)">
            <a:extLst>
              <a:ext uri="{FF2B5EF4-FFF2-40B4-BE49-F238E27FC236}">
                <a16:creationId xmlns:a16="http://schemas.microsoft.com/office/drawing/2014/main" id="{E039C2BC-C86A-2395-0342-4D0514087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79" y="3574688"/>
            <a:ext cx="5617237" cy="28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039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1014</Words>
  <Application>Microsoft Office PowerPoint</Application>
  <PresentationFormat>Широкоэкранный</PresentationFormat>
  <Paragraphs>292</Paragraphs>
  <Slides>33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Georgia</vt:lpstr>
      <vt:lpstr>Mont Regular</vt:lpstr>
      <vt:lpstr>Mont SemiBold Italic</vt:lpstr>
      <vt:lpstr>Times New Roman</vt:lpstr>
      <vt:lpstr>var(--jp-code-font-family)</vt:lpstr>
      <vt:lpstr>Verdana</vt:lpstr>
      <vt:lpstr>Тема Office</vt:lpstr>
      <vt:lpstr>Подходы построения нейронных сетей</vt:lpstr>
      <vt:lpstr>Презентация PowerPoint</vt:lpstr>
      <vt:lpstr>Презентация PowerPoint</vt:lpstr>
      <vt:lpstr>Глубокие нейронные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Принцип работы нейронных сетей</vt:lpstr>
      <vt:lpstr>Функция активации</vt:lpstr>
      <vt:lpstr>Структура  Нейронной Сети</vt:lpstr>
      <vt:lpstr>1-мерная сверточная нейронная сеть</vt:lpstr>
      <vt:lpstr>примеры</vt:lpstr>
      <vt:lpstr>1-мерная сверточная нейронная сеть</vt:lpstr>
      <vt:lpstr>Сверточная нейронная сеть (CNN) </vt:lpstr>
      <vt:lpstr>Сверточная нейронная сеть (CNN) </vt:lpstr>
      <vt:lpstr>Подходы к временным рядам DL</vt:lpstr>
      <vt:lpstr>Подходы к временным рядам DL</vt:lpstr>
      <vt:lpstr>Рекуррентные нейронные сети</vt:lpstr>
      <vt:lpstr>Рекуррентные нейронные сети</vt:lpstr>
      <vt:lpstr>Простая рекуррентная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сети. </vt:lpstr>
      <vt:lpstr>Рекуррентные нейронные сети. </vt:lpstr>
      <vt:lpstr>Сети на основе внимания</vt:lpstr>
      <vt:lpstr>Сеть с вниманием. Многоголовое внимание</vt:lpstr>
      <vt:lpstr>Сеть с вниманием. Блок трансформатора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нейронных сетей</dc:title>
  <dc:creator>Ронкин Михаил Владимирович</dc:creator>
  <cp:lastModifiedBy>Ронкин Михаил Владимирович</cp:lastModifiedBy>
  <cp:revision>56</cp:revision>
  <dcterms:created xsi:type="dcterms:W3CDTF">2024-07-09T13:14:28Z</dcterms:created>
  <dcterms:modified xsi:type="dcterms:W3CDTF">2024-07-22T14:46:08Z</dcterms:modified>
</cp:coreProperties>
</file>